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1" r:id="rId6"/>
    <p:sldId id="282" r:id="rId7"/>
    <p:sldId id="283" r:id="rId8"/>
    <p:sldId id="284" r:id="rId9"/>
    <p:sldId id="285" r:id="rId10"/>
    <p:sldId id="286" r:id="rId11"/>
    <p:sldId id="287" r:id="rId12"/>
    <p:sldId id="288" r:id="rId13"/>
    <p:sldId id="28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80" d="100"/>
          <a:sy n="80" d="100"/>
        </p:scale>
        <p:origin x="78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5/6/2024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5/6/2024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542362" y="1586466"/>
            <a:ext cx="3485073" cy="2420504"/>
          </a:xfrm>
        </p:spPr>
        <p:txBody>
          <a:bodyPr>
            <a:normAutofit/>
          </a:bodyPr>
          <a:lstStyle/>
          <a:p>
            <a:pPr algn="l"/>
            <a:r>
              <a:rPr lang="en-US" sz="4000" dirty="0"/>
              <a:t>LEAD SCORE CASE STUDY</a:t>
            </a:r>
            <a:br>
              <a:rPr lang="en-US" sz="4000" dirty="0"/>
            </a:b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542363" y="4055597"/>
            <a:ext cx="3485072" cy="1026544"/>
          </a:xfrm>
        </p:spPr>
        <p:txBody>
          <a:bodyPr>
            <a:normAutofit/>
          </a:bodyPr>
          <a:lstStyle/>
          <a:p>
            <a:pPr algn="l"/>
            <a:r>
              <a:rPr lang="en-US" dirty="0">
                <a:solidFill>
                  <a:srgbClr val="5792BA"/>
                </a:solidFill>
              </a:rPr>
              <a:t>Logistic Regression</a:t>
            </a:r>
            <a:endParaRPr lang="en-US" sz="2300" dirty="0">
              <a:solidFill>
                <a:srgbClr val="5792BA"/>
              </a:solidFill>
            </a:endParaRP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9ACB8-06EA-29C2-0A17-C32B704D3B52}"/>
              </a:ext>
            </a:extLst>
          </p:cNvPr>
          <p:cNvSpPr>
            <a:spLocks noGrp="1"/>
          </p:cNvSpPr>
          <p:nvPr>
            <p:ph type="title"/>
          </p:nvPr>
        </p:nvSpPr>
        <p:spPr>
          <a:xfrm>
            <a:off x="828070" y="0"/>
            <a:ext cx="10353762" cy="1257300"/>
          </a:xfrm>
        </p:spPr>
        <p:txBody>
          <a:bodyPr>
            <a:normAutofit/>
          </a:bodyPr>
          <a:lstStyle/>
          <a:p>
            <a:r>
              <a:rPr lang="en-IN" sz="3600" u="sng" dirty="0"/>
              <a:t>CONCLUSION</a:t>
            </a:r>
          </a:p>
        </p:txBody>
      </p:sp>
      <p:sp>
        <p:nvSpPr>
          <p:cNvPr id="3" name="Content Placeholder 2">
            <a:extLst>
              <a:ext uri="{FF2B5EF4-FFF2-40B4-BE49-F238E27FC236}">
                <a16:creationId xmlns:a16="http://schemas.microsoft.com/office/drawing/2014/main" id="{1F19EAC8-D48B-BF5C-C7E2-5A140FD8E332}"/>
              </a:ext>
            </a:extLst>
          </p:cNvPr>
          <p:cNvSpPr>
            <a:spLocks noGrp="1"/>
          </p:cNvSpPr>
          <p:nvPr>
            <p:ph idx="1"/>
          </p:nvPr>
        </p:nvSpPr>
        <p:spPr/>
        <p:txBody>
          <a:bodyPr>
            <a:normAutofit fontScale="85000" lnSpcReduction="20000"/>
          </a:bodyPr>
          <a:lstStyle/>
          <a:p>
            <a:r>
              <a:rPr lang="en-US" dirty="0"/>
              <a:t>People spending higher than average time are promising leads, so targeting them and approaching them can be helpful in conversions SMS messages can have a high impact on lead conversion landing page submissions can help find out more leads Marketing management, human resources management has high conversion rates. People from these specializations can be promising leads* References and offers for referring a lead can be good source for higher conversions An alert messages or information has seen to have high lead conversion rate Logistic Regression Model: The model shows high close to 81% accuracy The threshold has been selected from Accuracy, Sensitivity, specificity measures and precision, recall curves. The model shows 76% sensitivity and 83% specificity* The model finds correct promising leads and leads that have less chances of getting converted Overall this model proves to be accurate.</a:t>
            </a:r>
            <a:endParaRPr lang="en-IN" dirty="0"/>
          </a:p>
        </p:txBody>
      </p:sp>
    </p:spTree>
    <p:extLst>
      <p:ext uri="{BB962C8B-B14F-4D97-AF65-F5344CB8AC3E}">
        <p14:creationId xmlns:p14="http://schemas.microsoft.com/office/powerpoint/2010/main" val="3257601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2B29B-46D4-29F0-FEC8-370034CDD2FF}"/>
              </a:ext>
            </a:extLst>
          </p:cNvPr>
          <p:cNvSpPr>
            <a:spLocks noGrp="1"/>
          </p:cNvSpPr>
          <p:nvPr>
            <p:ph type="title"/>
          </p:nvPr>
        </p:nvSpPr>
        <p:spPr>
          <a:xfrm>
            <a:off x="913795" y="133350"/>
            <a:ext cx="10353762" cy="1257300"/>
          </a:xfrm>
        </p:spPr>
        <p:txBody>
          <a:bodyPr>
            <a:normAutofit/>
          </a:bodyPr>
          <a:lstStyle/>
          <a:p>
            <a:r>
              <a:rPr lang="en-US" sz="3600" u="sng" dirty="0"/>
              <a:t>PROBLEM STATEMENT</a:t>
            </a:r>
            <a:endParaRPr lang="en-IN" sz="3600" u="sng" dirty="0"/>
          </a:p>
        </p:txBody>
      </p:sp>
      <p:sp>
        <p:nvSpPr>
          <p:cNvPr id="3" name="Content Placeholder 2">
            <a:extLst>
              <a:ext uri="{FF2B5EF4-FFF2-40B4-BE49-F238E27FC236}">
                <a16:creationId xmlns:a16="http://schemas.microsoft.com/office/drawing/2014/main" id="{64062DA7-F907-EB5A-FA74-04C4C2ED9A03}"/>
              </a:ext>
            </a:extLst>
          </p:cNvPr>
          <p:cNvSpPr>
            <a:spLocks noGrp="1"/>
          </p:cNvSpPr>
          <p:nvPr>
            <p:ph idx="1"/>
          </p:nvPr>
        </p:nvSpPr>
        <p:spPr>
          <a:xfrm>
            <a:off x="913795" y="1571625"/>
            <a:ext cx="10792430" cy="4305300"/>
          </a:xfrm>
        </p:spPr>
        <p:txBody>
          <a:bodyPr>
            <a:normAutofit fontScale="92500" lnSpcReduction="10000"/>
          </a:bodyPr>
          <a:lstStyle/>
          <a:p>
            <a:r>
              <a:rPr lang="en-US" dirty="0"/>
              <a:t>X Education is an organization which provides online course for industry professional. The company marks its courses on several popular websites like google.</a:t>
            </a:r>
          </a:p>
          <a:p>
            <a:r>
              <a:rPr lang="en-US" dirty="0"/>
              <a:t>X Education wants to select most promising leads that can be converted to paying customer.</a:t>
            </a:r>
          </a:p>
          <a:p>
            <a:r>
              <a:rPr lang="en-US" dirty="0"/>
              <a:t>Although company generates a lot of leads only few are converted into paying customers, wherein the company wants higher lead conversion. Leads come through numerous modes like email, advertisements on websites, google searches etc.</a:t>
            </a:r>
          </a:p>
          <a:p>
            <a:r>
              <a:rPr lang="en-US" dirty="0"/>
              <a:t>The company has had 30% conversion rate through the whole process of turning  leads into customers by approaching those leads which are to be found having interest in taking the course. The implementation process of lead generating attributes </a:t>
            </a:r>
            <a:r>
              <a:rPr lang="en-US" dirty="0" err="1"/>
              <a:t>arwe</a:t>
            </a:r>
            <a:r>
              <a:rPr lang="en-US" dirty="0"/>
              <a:t> not efficient in helping conversions.</a:t>
            </a:r>
          </a:p>
          <a:p>
            <a:endParaRPr lang="en-US" dirty="0"/>
          </a:p>
          <a:p>
            <a:endParaRPr lang="en-IN" dirty="0"/>
          </a:p>
        </p:txBody>
      </p:sp>
    </p:spTree>
    <p:extLst>
      <p:ext uri="{BB962C8B-B14F-4D97-AF65-F5344CB8AC3E}">
        <p14:creationId xmlns:p14="http://schemas.microsoft.com/office/powerpoint/2010/main" val="17592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0AFC2-7363-9D29-36E3-3D4B608AE256}"/>
              </a:ext>
            </a:extLst>
          </p:cNvPr>
          <p:cNvSpPr>
            <a:spLocks noGrp="1"/>
          </p:cNvSpPr>
          <p:nvPr>
            <p:ph type="title"/>
          </p:nvPr>
        </p:nvSpPr>
        <p:spPr>
          <a:xfrm>
            <a:off x="437545" y="114300"/>
            <a:ext cx="10353762" cy="1257300"/>
          </a:xfrm>
        </p:spPr>
        <p:txBody>
          <a:bodyPr/>
          <a:lstStyle/>
          <a:p>
            <a:r>
              <a:rPr lang="en-IN" u="sng" dirty="0">
                <a:effectLst>
                  <a:outerShdw blurRad="38100" dist="38100" dir="2700000" algn="tl">
                    <a:srgbClr val="000000">
                      <a:alpha val="43137"/>
                    </a:srgbClr>
                  </a:outerShdw>
                </a:effectLst>
              </a:rPr>
              <a:t>STRATEGY</a:t>
            </a:r>
          </a:p>
        </p:txBody>
      </p:sp>
      <p:sp>
        <p:nvSpPr>
          <p:cNvPr id="3" name="Content Placeholder 2">
            <a:extLst>
              <a:ext uri="{FF2B5EF4-FFF2-40B4-BE49-F238E27FC236}">
                <a16:creationId xmlns:a16="http://schemas.microsoft.com/office/drawing/2014/main" id="{A63813D5-8ACC-A053-94B4-1E268A0BF82F}"/>
              </a:ext>
            </a:extLst>
          </p:cNvPr>
          <p:cNvSpPr>
            <a:spLocks noGrp="1"/>
          </p:cNvSpPr>
          <p:nvPr>
            <p:ph idx="1"/>
          </p:nvPr>
        </p:nvSpPr>
        <p:spPr>
          <a:xfrm>
            <a:off x="919119" y="1571625"/>
            <a:ext cx="10353762" cy="3714749"/>
          </a:xfrm>
        </p:spPr>
        <p:txBody>
          <a:bodyPr>
            <a:normAutofit fontScale="70000" lnSpcReduction="20000"/>
          </a:bodyPr>
          <a:lstStyle/>
          <a:p>
            <a:r>
              <a:rPr lang="en-IN" dirty="0"/>
              <a:t>Import data</a:t>
            </a:r>
          </a:p>
          <a:p>
            <a:r>
              <a:rPr lang="en-IN" dirty="0"/>
              <a:t>Clean and prepare acquired data for further analysis</a:t>
            </a:r>
          </a:p>
          <a:p>
            <a:r>
              <a:rPr lang="en-IN" dirty="0"/>
              <a:t>Exploratory data analysis for figuring out most helpful attributes for conversion </a:t>
            </a:r>
          </a:p>
          <a:p>
            <a:r>
              <a:rPr lang="en-IN" dirty="0"/>
              <a:t>Prepare the data model building</a:t>
            </a:r>
          </a:p>
          <a:p>
            <a:r>
              <a:rPr lang="en-IN" dirty="0"/>
              <a:t>Build a logistic regression model</a:t>
            </a:r>
          </a:p>
          <a:p>
            <a:r>
              <a:rPr lang="en-IN" dirty="0"/>
              <a:t>Assign a lead score for each leads</a:t>
            </a:r>
          </a:p>
          <a:p>
            <a:r>
              <a:rPr lang="en-IN" dirty="0"/>
              <a:t>Test the model on train set</a:t>
            </a:r>
          </a:p>
          <a:p>
            <a:r>
              <a:rPr lang="en-IN" dirty="0"/>
              <a:t>Evaluate model by different measures ad metrics.</a:t>
            </a:r>
          </a:p>
          <a:p>
            <a:r>
              <a:rPr lang="en-IN" dirty="0"/>
              <a:t>Test the model on test set</a:t>
            </a:r>
          </a:p>
          <a:p>
            <a:r>
              <a:rPr lang="en-IN" dirty="0"/>
              <a:t>Measure the accuracy of model and other metrics for evaluation</a:t>
            </a:r>
          </a:p>
          <a:p>
            <a:endParaRPr lang="en-IN" dirty="0"/>
          </a:p>
        </p:txBody>
      </p:sp>
    </p:spTree>
    <p:extLst>
      <p:ext uri="{BB962C8B-B14F-4D97-AF65-F5344CB8AC3E}">
        <p14:creationId xmlns:p14="http://schemas.microsoft.com/office/powerpoint/2010/main" val="2717821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67F91-9173-9A94-92D7-55A90560B383}"/>
              </a:ext>
            </a:extLst>
          </p:cNvPr>
          <p:cNvSpPr>
            <a:spLocks noGrp="1"/>
          </p:cNvSpPr>
          <p:nvPr>
            <p:ph type="title"/>
          </p:nvPr>
        </p:nvSpPr>
        <p:spPr>
          <a:xfrm>
            <a:off x="919119" y="-57150"/>
            <a:ext cx="10353762" cy="683315"/>
          </a:xfrm>
        </p:spPr>
        <p:txBody>
          <a:bodyPr>
            <a:normAutofit fontScale="90000"/>
          </a:bodyPr>
          <a:lstStyle/>
          <a:p>
            <a:r>
              <a:rPr lang="en-IN" u="sng" dirty="0"/>
              <a:t>ERD</a:t>
            </a:r>
          </a:p>
        </p:txBody>
      </p:sp>
      <p:sp>
        <p:nvSpPr>
          <p:cNvPr id="3" name="Content Placeholder 2">
            <a:extLst>
              <a:ext uri="{FF2B5EF4-FFF2-40B4-BE49-F238E27FC236}">
                <a16:creationId xmlns:a16="http://schemas.microsoft.com/office/drawing/2014/main" id="{E19DF0E5-96FE-3852-9816-FAF5FB61BBB1}"/>
              </a:ext>
            </a:extLst>
          </p:cNvPr>
          <p:cNvSpPr>
            <a:spLocks noGrp="1"/>
          </p:cNvSpPr>
          <p:nvPr>
            <p:ph idx="1"/>
          </p:nvPr>
        </p:nvSpPr>
        <p:spPr>
          <a:xfrm>
            <a:off x="4219575" y="1609731"/>
            <a:ext cx="10353762" cy="1485900"/>
          </a:xfrm>
        </p:spPr>
        <p:txBody>
          <a:bodyPr/>
          <a:lstStyle/>
          <a:p>
            <a:pPr marL="36900" indent="0">
              <a:buNone/>
            </a:pPr>
            <a:r>
              <a:rPr lang="en-IN" u="sng" dirty="0"/>
              <a:t>LEAD SOURCE VS CONVERTED</a:t>
            </a:r>
          </a:p>
          <a:p>
            <a:pPr marL="36900" indent="0">
              <a:buNone/>
            </a:pPr>
            <a:endParaRPr lang="en-IN" dirty="0"/>
          </a:p>
        </p:txBody>
      </p:sp>
      <p:pic>
        <p:nvPicPr>
          <p:cNvPr id="7" name="Picture 6">
            <a:extLst>
              <a:ext uri="{FF2B5EF4-FFF2-40B4-BE49-F238E27FC236}">
                <a16:creationId xmlns:a16="http://schemas.microsoft.com/office/drawing/2014/main" id="{D06B56F1-5B14-3D9F-7FA9-5BFDC80E81FD}"/>
              </a:ext>
            </a:extLst>
          </p:cNvPr>
          <p:cNvPicPr>
            <a:picLocks noChangeAspect="1"/>
          </p:cNvPicPr>
          <p:nvPr/>
        </p:nvPicPr>
        <p:blipFill>
          <a:blip r:embed="rId2"/>
          <a:stretch>
            <a:fillRect/>
          </a:stretch>
        </p:blipFill>
        <p:spPr>
          <a:xfrm>
            <a:off x="0" y="1096770"/>
            <a:ext cx="3925130" cy="3038475"/>
          </a:xfrm>
          <a:prstGeom prst="rect">
            <a:avLst/>
          </a:prstGeom>
        </p:spPr>
      </p:pic>
      <p:sp>
        <p:nvSpPr>
          <p:cNvPr id="8" name="TextBox 7">
            <a:extLst>
              <a:ext uri="{FF2B5EF4-FFF2-40B4-BE49-F238E27FC236}">
                <a16:creationId xmlns:a16="http://schemas.microsoft.com/office/drawing/2014/main" id="{289136ED-D097-7851-48BA-FA6FD68BE104}"/>
              </a:ext>
            </a:extLst>
          </p:cNvPr>
          <p:cNvSpPr txBox="1"/>
          <p:nvPr/>
        </p:nvSpPr>
        <p:spPr>
          <a:xfrm>
            <a:off x="4286250" y="2318348"/>
            <a:ext cx="4629150" cy="923330"/>
          </a:xfrm>
          <a:prstGeom prst="rect">
            <a:avLst/>
          </a:prstGeom>
          <a:noFill/>
        </p:spPr>
        <p:txBody>
          <a:bodyPr wrap="square" rtlCol="0">
            <a:spAutoFit/>
          </a:bodyPr>
          <a:lstStyle/>
          <a:p>
            <a:pPr marL="285750" indent="-285750">
              <a:buFont typeface="Wingdings" panose="05000000000000000000" pitchFamily="2" charset="2"/>
              <a:buChar char="Ø"/>
            </a:pPr>
            <a:r>
              <a:rPr lang="en-IN" dirty="0"/>
              <a:t>Google searches has had high conversion rate as compared to others lead source. </a:t>
            </a:r>
          </a:p>
        </p:txBody>
      </p:sp>
      <p:sp>
        <p:nvSpPr>
          <p:cNvPr id="9" name="Content Placeholder 2">
            <a:extLst>
              <a:ext uri="{FF2B5EF4-FFF2-40B4-BE49-F238E27FC236}">
                <a16:creationId xmlns:a16="http://schemas.microsoft.com/office/drawing/2014/main" id="{B770F33C-9F02-4E1C-C987-206E9FA58ED7}"/>
              </a:ext>
            </a:extLst>
          </p:cNvPr>
          <p:cNvSpPr txBox="1">
            <a:spLocks/>
          </p:cNvSpPr>
          <p:nvPr/>
        </p:nvSpPr>
        <p:spPr>
          <a:xfrm>
            <a:off x="2263983" y="4629149"/>
            <a:ext cx="10353762" cy="1485900"/>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buFont typeface="Wingdings 2" charset="2"/>
              <a:buNone/>
            </a:pPr>
            <a:r>
              <a:rPr lang="en-IN" u="sng" dirty="0"/>
              <a:t>Do Not Email VS CONVERTED</a:t>
            </a:r>
          </a:p>
          <a:p>
            <a:pPr marL="36900" indent="0">
              <a:buFont typeface="Wingdings 2" charset="2"/>
              <a:buNone/>
            </a:pPr>
            <a:endParaRPr lang="en-IN" dirty="0"/>
          </a:p>
        </p:txBody>
      </p:sp>
      <p:pic>
        <p:nvPicPr>
          <p:cNvPr id="5" name="Picture 4">
            <a:extLst>
              <a:ext uri="{FF2B5EF4-FFF2-40B4-BE49-F238E27FC236}">
                <a16:creationId xmlns:a16="http://schemas.microsoft.com/office/drawing/2014/main" id="{16FAD204-9E1F-C20B-8D78-F2436A78790C}"/>
              </a:ext>
            </a:extLst>
          </p:cNvPr>
          <p:cNvPicPr>
            <a:picLocks noChangeAspect="1"/>
          </p:cNvPicPr>
          <p:nvPr/>
        </p:nvPicPr>
        <p:blipFill>
          <a:blip r:embed="rId3"/>
          <a:stretch>
            <a:fillRect/>
          </a:stretch>
        </p:blipFill>
        <p:spPr>
          <a:xfrm>
            <a:off x="8153401" y="3950295"/>
            <a:ext cx="4038600" cy="2907705"/>
          </a:xfrm>
          <a:prstGeom prst="rect">
            <a:avLst/>
          </a:prstGeom>
        </p:spPr>
      </p:pic>
      <p:sp>
        <p:nvSpPr>
          <p:cNvPr id="6" name="TextBox 5">
            <a:extLst>
              <a:ext uri="{FF2B5EF4-FFF2-40B4-BE49-F238E27FC236}">
                <a16:creationId xmlns:a16="http://schemas.microsoft.com/office/drawing/2014/main" id="{F145B2EC-B13E-7DBB-BF93-A274E3BBF64D}"/>
              </a:ext>
            </a:extLst>
          </p:cNvPr>
          <p:cNvSpPr txBox="1"/>
          <p:nvPr/>
        </p:nvSpPr>
        <p:spPr>
          <a:xfrm>
            <a:off x="1999835" y="5350793"/>
            <a:ext cx="6579772" cy="923330"/>
          </a:xfrm>
          <a:prstGeom prst="rect">
            <a:avLst/>
          </a:prstGeom>
          <a:noFill/>
        </p:spPr>
        <p:txBody>
          <a:bodyPr wrap="square" rtlCol="0">
            <a:spAutoFit/>
          </a:bodyPr>
          <a:lstStyle/>
          <a:p>
            <a:pPr marL="285750" indent="-285750">
              <a:buFont typeface="Wingdings" panose="05000000000000000000" pitchFamily="2" charset="2"/>
              <a:buChar char="Ø"/>
            </a:pPr>
            <a:r>
              <a:rPr lang="en-US" dirty="0"/>
              <a:t>Google searches has had high conversions compared to other modes, whilst references has had high conversion rate.</a:t>
            </a:r>
            <a:endParaRPr lang="en-IN" dirty="0"/>
          </a:p>
        </p:txBody>
      </p:sp>
    </p:spTree>
    <p:extLst>
      <p:ext uri="{BB962C8B-B14F-4D97-AF65-F5344CB8AC3E}">
        <p14:creationId xmlns:p14="http://schemas.microsoft.com/office/powerpoint/2010/main" val="1751100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9DF0E5-96FE-3852-9816-FAF5FB61BBB1}"/>
              </a:ext>
            </a:extLst>
          </p:cNvPr>
          <p:cNvSpPr>
            <a:spLocks noGrp="1"/>
          </p:cNvSpPr>
          <p:nvPr>
            <p:ph idx="1"/>
          </p:nvPr>
        </p:nvSpPr>
        <p:spPr>
          <a:xfrm>
            <a:off x="6585057" y="962922"/>
            <a:ext cx="10353762" cy="1485900"/>
          </a:xfrm>
        </p:spPr>
        <p:txBody>
          <a:bodyPr/>
          <a:lstStyle/>
          <a:p>
            <a:pPr marL="36900" indent="0">
              <a:buNone/>
            </a:pPr>
            <a:r>
              <a:rPr lang="en-IN" u="sng" dirty="0"/>
              <a:t>Last activity VS CONVERTED</a:t>
            </a:r>
          </a:p>
          <a:p>
            <a:pPr marL="36900" indent="0">
              <a:buNone/>
            </a:pPr>
            <a:endParaRPr lang="en-IN" dirty="0"/>
          </a:p>
        </p:txBody>
      </p:sp>
      <p:sp>
        <p:nvSpPr>
          <p:cNvPr id="8" name="TextBox 7">
            <a:extLst>
              <a:ext uri="{FF2B5EF4-FFF2-40B4-BE49-F238E27FC236}">
                <a16:creationId xmlns:a16="http://schemas.microsoft.com/office/drawing/2014/main" id="{289136ED-D097-7851-48BA-FA6FD68BE104}"/>
              </a:ext>
            </a:extLst>
          </p:cNvPr>
          <p:cNvSpPr txBox="1"/>
          <p:nvPr/>
        </p:nvSpPr>
        <p:spPr>
          <a:xfrm>
            <a:off x="6351960" y="1672861"/>
            <a:ext cx="5409978" cy="923330"/>
          </a:xfrm>
          <a:prstGeom prst="rect">
            <a:avLst/>
          </a:prstGeom>
          <a:noFill/>
        </p:spPr>
        <p:txBody>
          <a:bodyPr wrap="square" rtlCol="0">
            <a:spAutoFit/>
          </a:bodyPr>
          <a:lstStyle/>
          <a:p>
            <a:pPr marL="285750" indent="-285750">
              <a:buFont typeface="Wingdings" panose="05000000000000000000" pitchFamily="2" charset="2"/>
              <a:buChar char="Ø"/>
            </a:pPr>
            <a:r>
              <a:rPr lang="en-US" dirty="0"/>
              <a:t>SMS has shown to be a promising method for getting higher confirmed leads, emails also has high conversions.</a:t>
            </a:r>
            <a:endParaRPr lang="en-IN" dirty="0"/>
          </a:p>
        </p:txBody>
      </p:sp>
      <p:sp>
        <p:nvSpPr>
          <p:cNvPr id="9" name="Content Placeholder 2">
            <a:extLst>
              <a:ext uri="{FF2B5EF4-FFF2-40B4-BE49-F238E27FC236}">
                <a16:creationId xmlns:a16="http://schemas.microsoft.com/office/drawing/2014/main" id="{B770F33C-9F02-4E1C-C987-206E9FA58ED7}"/>
              </a:ext>
            </a:extLst>
          </p:cNvPr>
          <p:cNvSpPr txBox="1">
            <a:spLocks/>
          </p:cNvSpPr>
          <p:nvPr/>
        </p:nvSpPr>
        <p:spPr>
          <a:xfrm>
            <a:off x="1290509" y="4841747"/>
            <a:ext cx="10353762" cy="1485900"/>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buFont typeface="Wingdings 2" charset="2"/>
              <a:buNone/>
            </a:pPr>
            <a:r>
              <a:rPr lang="en-US" u="sng" dirty="0"/>
              <a:t>SPECIALIZATION</a:t>
            </a:r>
            <a:r>
              <a:rPr lang="en-IN" u="sng" dirty="0"/>
              <a:t> VS CONVERTED</a:t>
            </a:r>
          </a:p>
          <a:p>
            <a:pPr marL="36900" indent="0">
              <a:buFont typeface="Wingdings 2" charset="2"/>
              <a:buNone/>
            </a:pPr>
            <a:endParaRPr lang="en-IN" dirty="0"/>
          </a:p>
        </p:txBody>
      </p:sp>
      <p:pic>
        <p:nvPicPr>
          <p:cNvPr id="5" name="Picture 4">
            <a:extLst>
              <a:ext uri="{FF2B5EF4-FFF2-40B4-BE49-F238E27FC236}">
                <a16:creationId xmlns:a16="http://schemas.microsoft.com/office/drawing/2014/main" id="{16FAD204-9E1F-C20B-8D78-F2436A78790C}"/>
              </a:ext>
            </a:extLst>
          </p:cNvPr>
          <p:cNvPicPr>
            <a:picLocks noChangeAspect="1"/>
          </p:cNvPicPr>
          <p:nvPr/>
        </p:nvPicPr>
        <p:blipFill>
          <a:blip r:embed="rId2"/>
          <a:srcRect/>
          <a:stretch/>
        </p:blipFill>
        <p:spPr>
          <a:xfrm>
            <a:off x="7344697" y="4031226"/>
            <a:ext cx="4847304" cy="2826774"/>
          </a:xfrm>
          <a:prstGeom prst="rect">
            <a:avLst/>
          </a:prstGeom>
        </p:spPr>
      </p:pic>
      <p:sp>
        <p:nvSpPr>
          <p:cNvPr id="6" name="TextBox 5">
            <a:extLst>
              <a:ext uri="{FF2B5EF4-FFF2-40B4-BE49-F238E27FC236}">
                <a16:creationId xmlns:a16="http://schemas.microsoft.com/office/drawing/2014/main" id="{F145B2EC-B13E-7DBB-BF93-A274E3BBF64D}"/>
              </a:ext>
            </a:extLst>
          </p:cNvPr>
          <p:cNvSpPr txBox="1"/>
          <p:nvPr/>
        </p:nvSpPr>
        <p:spPr>
          <a:xfrm>
            <a:off x="1030397" y="5441505"/>
            <a:ext cx="6579772" cy="923330"/>
          </a:xfrm>
          <a:prstGeom prst="rect">
            <a:avLst/>
          </a:prstGeom>
          <a:noFill/>
        </p:spPr>
        <p:txBody>
          <a:bodyPr wrap="square" rtlCol="0">
            <a:spAutoFit/>
          </a:bodyPr>
          <a:lstStyle/>
          <a:p>
            <a:pPr marL="285750" indent="-285750">
              <a:buFont typeface="Wingdings" panose="05000000000000000000" pitchFamily="2" charset="2"/>
              <a:buChar char="Ø"/>
            </a:pPr>
            <a:r>
              <a:rPr lang="en-US" dirty="0" err="1"/>
              <a:t>Finace</a:t>
            </a:r>
            <a:r>
              <a:rPr lang="en-US" dirty="0"/>
              <a:t> management ,marketing management, human resources management has high conversion rates. People from these specializations can be promising leads</a:t>
            </a:r>
            <a:endParaRPr lang="en-IN" dirty="0"/>
          </a:p>
        </p:txBody>
      </p:sp>
      <p:pic>
        <p:nvPicPr>
          <p:cNvPr id="12" name="Picture 11">
            <a:extLst>
              <a:ext uri="{FF2B5EF4-FFF2-40B4-BE49-F238E27FC236}">
                <a16:creationId xmlns:a16="http://schemas.microsoft.com/office/drawing/2014/main" id="{C71E0437-4AAF-103E-6D25-ED6E5F801552}"/>
              </a:ext>
            </a:extLst>
          </p:cNvPr>
          <p:cNvPicPr>
            <a:picLocks noChangeAspect="1"/>
          </p:cNvPicPr>
          <p:nvPr/>
        </p:nvPicPr>
        <p:blipFill>
          <a:blip r:embed="rId3"/>
          <a:stretch>
            <a:fillRect/>
          </a:stretch>
        </p:blipFill>
        <p:spPr>
          <a:xfrm>
            <a:off x="0" y="678855"/>
            <a:ext cx="5706375" cy="2911342"/>
          </a:xfrm>
          <a:prstGeom prst="rect">
            <a:avLst/>
          </a:prstGeom>
        </p:spPr>
      </p:pic>
    </p:spTree>
    <p:extLst>
      <p:ext uri="{BB962C8B-B14F-4D97-AF65-F5344CB8AC3E}">
        <p14:creationId xmlns:p14="http://schemas.microsoft.com/office/powerpoint/2010/main" val="4167780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9DF0E5-96FE-3852-9816-FAF5FB61BBB1}"/>
              </a:ext>
            </a:extLst>
          </p:cNvPr>
          <p:cNvSpPr>
            <a:spLocks noGrp="1"/>
          </p:cNvSpPr>
          <p:nvPr>
            <p:ph idx="1"/>
          </p:nvPr>
        </p:nvSpPr>
        <p:spPr>
          <a:xfrm>
            <a:off x="6467390" y="1160784"/>
            <a:ext cx="10353762" cy="1485900"/>
          </a:xfrm>
        </p:spPr>
        <p:txBody>
          <a:bodyPr/>
          <a:lstStyle/>
          <a:p>
            <a:pPr marL="36900" indent="0">
              <a:buNone/>
            </a:pPr>
            <a:r>
              <a:rPr lang="en-IN" u="sng" dirty="0"/>
              <a:t>Current Occupation VS CONVERTED</a:t>
            </a:r>
          </a:p>
          <a:p>
            <a:pPr marL="36900" indent="0">
              <a:buNone/>
            </a:pPr>
            <a:endParaRPr lang="en-IN" dirty="0"/>
          </a:p>
        </p:txBody>
      </p:sp>
      <p:sp>
        <p:nvSpPr>
          <p:cNvPr id="8" name="TextBox 7">
            <a:extLst>
              <a:ext uri="{FF2B5EF4-FFF2-40B4-BE49-F238E27FC236}">
                <a16:creationId xmlns:a16="http://schemas.microsoft.com/office/drawing/2014/main" id="{289136ED-D097-7851-48BA-FA6FD68BE104}"/>
              </a:ext>
            </a:extLst>
          </p:cNvPr>
          <p:cNvSpPr txBox="1"/>
          <p:nvPr/>
        </p:nvSpPr>
        <p:spPr>
          <a:xfrm>
            <a:off x="6643731" y="1779286"/>
            <a:ext cx="5440114"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t>Unemployment has shown to be a promising method for getting higher confirmed leads.</a:t>
            </a:r>
            <a:endParaRPr lang="en-IN" dirty="0"/>
          </a:p>
        </p:txBody>
      </p:sp>
      <p:sp>
        <p:nvSpPr>
          <p:cNvPr id="9" name="Content Placeholder 2">
            <a:extLst>
              <a:ext uri="{FF2B5EF4-FFF2-40B4-BE49-F238E27FC236}">
                <a16:creationId xmlns:a16="http://schemas.microsoft.com/office/drawing/2014/main" id="{B770F33C-9F02-4E1C-C987-206E9FA58ED7}"/>
              </a:ext>
            </a:extLst>
          </p:cNvPr>
          <p:cNvSpPr txBox="1">
            <a:spLocks/>
          </p:cNvSpPr>
          <p:nvPr/>
        </p:nvSpPr>
        <p:spPr>
          <a:xfrm>
            <a:off x="2028825" y="4796217"/>
            <a:ext cx="10353762" cy="1485900"/>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buFont typeface="Wingdings 2" charset="2"/>
              <a:buNone/>
            </a:pPr>
            <a:r>
              <a:rPr lang="en-US" u="sng" dirty="0"/>
              <a:t>Do Not Call</a:t>
            </a:r>
            <a:r>
              <a:rPr lang="en-IN" u="sng" dirty="0"/>
              <a:t> VS CONVERTED</a:t>
            </a:r>
          </a:p>
          <a:p>
            <a:pPr marL="36900" indent="0">
              <a:buFont typeface="Wingdings 2" charset="2"/>
              <a:buNone/>
            </a:pPr>
            <a:endParaRPr lang="en-IN" dirty="0"/>
          </a:p>
        </p:txBody>
      </p:sp>
      <p:pic>
        <p:nvPicPr>
          <p:cNvPr id="5" name="Picture 4">
            <a:extLst>
              <a:ext uri="{FF2B5EF4-FFF2-40B4-BE49-F238E27FC236}">
                <a16:creationId xmlns:a16="http://schemas.microsoft.com/office/drawing/2014/main" id="{16FAD204-9E1F-C20B-8D78-F2436A78790C}"/>
              </a:ext>
            </a:extLst>
          </p:cNvPr>
          <p:cNvPicPr>
            <a:picLocks noChangeAspect="1"/>
          </p:cNvPicPr>
          <p:nvPr/>
        </p:nvPicPr>
        <p:blipFill>
          <a:blip r:embed="rId2"/>
          <a:srcRect/>
          <a:stretch/>
        </p:blipFill>
        <p:spPr>
          <a:xfrm>
            <a:off x="7896225" y="3971925"/>
            <a:ext cx="4295775" cy="2886075"/>
          </a:xfrm>
          <a:prstGeom prst="rect">
            <a:avLst/>
          </a:prstGeom>
        </p:spPr>
      </p:pic>
      <p:sp>
        <p:nvSpPr>
          <p:cNvPr id="6" name="TextBox 5">
            <a:extLst>
              <a:ext uri="{FF2B5EF4-FFF2-40B4-BE49-F238E27FC236}">
                <a16:creationId xmlns:a16="http://schemas.microsoft.com/office/drawing/2014/main" id="{F145B2EC-B13E-7DBB-BF93-A274E3BBF64D}"/>
              </a:ext>
            </a:extLst>
          </p:cNvPr>
          <p:cNvSpPr txBox="1"/>
          <p:nvPr/>
        </p:nvSpPr>
        <p:spPr>
          <a:xfrm>
            <a:off x="1886995" y="5354501"/>
            <a:ext cx="6579772" cy="369332"/>
          </a:xfrm>
          <a:prstGeom prst="rect">
            <a:avLst/>
          </a:prstGeom>
          <a:noFill/>
        </p:spPr>
        <p:txBody>
          <a:bodyPr wrap="square" rtlCol="0">
            <a:spAutoFit/>
          </a:bodyPr>
          <a:lstStyle/>
          <a:p>
            <a:pPr marL="285750" indent="-285750">
              <a:buFont typeface="Wingdings" panose="05000000000000000000" pitchFamily="2" charset="2"/>
              <a:buChar char="Ø"/>
            </a:pPr>
            <a:r>
              <a:rPr lang="en-US" dirty="0"/>
              <a:t>Most leads prefer not to informed through phone.</a:t>
            </a:r>
            <a:endParaRPr lang="en-IN" dirty="0"/>
          </a:p>
        </p:txBody>
      </p:sp>
      <p:pic>
        <p:nvPicPr>
          <p:cNvPr id="12" name="Picture 11">
            <a:extLst>
              <a:ext uri="{FF2B5EF4-FFF2-40B4-BE49-F238E27FC236}">
                <a16:creationId xmlns:a16="http://schemas.microsoft.com/office/drawing/2014/main" id="{C71E0437-4AAF-103E-6D25-ED6E5F801552}"/>
              </a:ext>
            </a:extLst>
          </p:cNvPr>
          <p:cNvPicPr>
            <a:picLocks noChangeAspect="1"/>
          </p:cNvPicPr>
          <p:nvPr/>
        </p:nvPicPr>
        <p:blipFill>
          <a:blip r:embed="rId3"/>
          <a:srcRect/>
          <a:stretch/>
        </p:blipFill>
        <p:spPr>
          <a:xfrm>
            <a:off x="0" y="864923"/>
            <a:ext cx="5706375" cy="2665124"/>
          </a:xfrm>
          <a:prstGeom prst="rect">
            <a:avLst/>
          </a:prstGeom>
        </p:spPr>
      </p:pic>
    </p:spTree>
    <p:extLst>
      <p:ext uri="{BB962C8B-B14F-4D97-AF65-F5344CB8AC3E}">
        <p14:creationId xmlns:p14="http://schemas.microsoft.com/office/powerpoint/2010/main" val="1893315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9DF0E5-96FE-3852-9816-FAF5FB61BBB1}"/>
              </a:ext>
            </a:extLst>
          </p:cNvPr>
          <p:cNvSpPr>
            <a:spLocks noGrp="1"/>
          </p:cNvSpPr>
          <p:nvPr>
            <p:ph idx="1"/>
          </p:nvPr>
        </p:nvSpPr>
        <p:spPr>
          <a:xfrm>
            <a:off x="6643731" y="1104603"/>
            <a:ext cx="10353762" cy="1485900"/>
          </a:xfrm>
        </p:spPr>
        <p:txBody>
          <a:bodyPr/>
          <a:lstStyle/>
          <a:p>
            <a:pPr marL="36900" indent="0">
              <a:buNone/>
            </a:pPr>
            <a:r>
              <a:rPr lang="en-IN" u="sng" dirty="0"/>
              <a:t>Current Occupation VS CONVERTED</a:t>
            </a:r>
          </a:p>
          <a:p>
            <a:pPr marL="36900" indent="0">
              <a:buNone/>
            </a:pPr>
            <a:endParaRPr lang="en-IN" dirty="0"/>
          </a:p>
        </p:txBody>
      </p:sp>
      <p:sp>
        <p:nvSpPr>
          <p:cNvPr id="8" name="TextBox 7">
            <a:extLst>
              <a:ext uri="{FF2B5EF4-FFF2-40B4-BE49-F238E27FC236}">
                <a16:creationId xmlns:a16="http://schemas.microsoft.com/office/drawing/2014/main" id="{289136ED-D097-7851-48BA-FA6FD68BE104}"/>
              </a:ext>
            </a:extLst>
          </p:cNvPr>
          <p:cNvSpPr txBox="1"/>
          <p:nvPr/>
        </p:nvSpPr>
        <p:spPr>
          <a:xfrm>
            <a:off x="6643731" y="1667173"/>
            <a:ext cx="4629150" cy="923330"/>
          </a:xfrm>
          <a:prstGeom prst="rect">
            <a:avLst/>
          </a:prstGeom>
          <a:noFill/>
        </p:spPr>
        <p:txBody>
          <a:bodyPr wrap="square" rtlCol="0">
            <a:spAutoFit/>
          </a:bodyPr>
          <a:lstStyle/>
          <a:p>
            <a:pPr marL="285750" indent="-285750">
              <a:buFont typeface="Wingdings" panose="05000000000000000000" pitchFamily="2" charset="2"/>
              <a:buChar char="Ø"/>
            </a:pPr>
            <a:r>
              <a:rPr lang="en-US" dirty="0"/>
              <a:t>Unemployment has shown to be a promising method for getting higher confirmed leads.</a:t>
            </a:r>
            <a:endParaRPr lang="en-IN" dirty="0"/>
          </a:p>
        </p:txBody>
      </p:sp>
      <p:sp>
        <p:nvSpPr>
          <p:cNvPr id="9" name="Content Placeholder 2">
            <a:extLst>
              <a:ext uri="{FF2B5EF4-FFF2-40B4-BE49-F238E27FC236}">
                <a16:creationId xmlns:a16="http://schemas.microsoft.com/office/drawing/2014/main" id="{B770F33C-9F02-4E1C-C987-206E9FA58ED7}"/>
              </a:ext>
            </a:extLst>
          </p:cNvPr>
          <p:cNvSpPr txBox="1">
            <a:spLocks/>
          </p:cNvSpPr>
          <p:nvPr/>
        </p:nvSpPr>
        <p:spPr>
          <a:xfrm>
            <a:off x="1114425" y="4729162"/>
            <a:ext cx="10353762" cy="1485900"/>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buFont typeface="Wingdings 2" charset="2"/>
              <a:buNone/>
            </a:pPr>
            <a:r>
              <a:rPr lang="en-US" u="sng" dirty="0"/>
              <a:t>LAST NOTABLE ACTIVITY VS CONVERTED</a:t>
            </a:r>
            <a:endParaRPr lang="en-IN" u="sng" dirty="0"/>
          </a:p>
        </p:txBody>
      </p:sp>
      <p:pic>
        <p:nvPicPr>
          <p:cNvPr id="5" name="Picture 4">
            <a:extLst>
              <a:ext uri="{FF2B5EF4-FFF2-40B4-BE49-F238E27FC236}">
                <a16:creationId xmlns:a16="http://schemas.microsoft.com/office/drawing/2014/main" id="{16FAD204-9E1F-C20B-8D78-F2436A78790C}"/>
              </a:ext>
            </a:extLst>
          </p:cNvPr>
          <p:cNvPicPr>
            <a:picLocks noChangeAspect="1"/>
          </p:cNvPicPr>
          <p:nvPr/>
        </p:nvPicPr>
        <p:blipFill>
          <a:blip r:embed="rId2"/>
          <a:srcRect/>
          <a:stretch/>
        </p:blipFill>
        <p:spPr>
          <a:xfrm>
            <a:off x="7791450" y="4086225"/>
            <a:ext cx="4400550" cy="2771775"/>
          </a:xfrm>
          <a:prstGeom prst="rect">
            <a:avLst/>
          </a:prstGeom>
        </p:spPr>
      </p:pic>
      <p:sp>
        <p:nvSpPr>
          <p:cNvPr id="6" name="TextBox 5">
            <a:extLst>
              <a:ext uri="{FF2B5EF4-FFF2-40B4-BE49-F238E27FC236}">
                <a16:creationId xmlns:a16="http://schemas.microsoft.com/office/drawing/2014/main" id="{F145B2EC-B13E-7DBB-BF93-A274E3BBF64D}"/>
              </a:ext>
            </a:extLst>
          </p:cNvPr>
          <p:cNvSpPr txBox="1"/>
          <p:nvPr/>
        </p:nvSpPr>
        <p:spPr>
          <a:xfrm>
            <a:off x="1114425" y="5248423"/>
            <a:ext cx="6474549"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t>Most leads are converted with messages. Emails also induce leads.</a:t>
            </a:r>
            <a:endParaRPr lang="en-IN" dirty="0"/>
          </a:p>
        </p:txBody>
      </p:sp>
      <p:pic>
        <p:nvPicPr>
          <p:cNvPr id="12" name="Picture 11">
            <a:extLst>
              <a:ext uri="{FF2B5EF4-FFF2-40B4-BE49-F238E27FC236}">
                <a16:creationId xmlns:a16="http://schemas.microsoft.com/office/drawing/2014/main" id="{C71E0437-4AAF-103E-6D25-ED6E5F801552}"/>
              </a:ext>
            </a:extLst>
          </p:cNvPr>
          <p:cNvPicPr>
            <a:picLocks noChangeAspect="1"/>
          </p:cNvPicPr>
          <p:nvPr/>
        </p:nvPicPr>
        <p:blipFill>
          <a:blip r:embed="rId3"/>
          <a:srcRect/>
          <a:stretch/>
        </p:blipFill>
        <p:spPr>
          <a:xfrm>
            <a:off x="18237" y="766916"/>
            <a:ext cx="5706375" cy="2861454"/>
          </a:xfrm>
          <a:prstGeom prst="rect">
            <a:avLst/>
          </a:prstGeom>
        </p:spPr>
      </p:pic>
    </p:spTree>
    <p:extLst>
      <p:ext uri="{BB962C8B-B14F-4D97-AF65-F5344CB8AC3E}">
        <p14:creationId xmlns:p14="http://schemas.microsoft.com/office/powerpoint/2010/main" val="96799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6B045-D18F-7040-9031-913EAAC72156}"/>
              </a:ext>
            </a:extLst>
          </p:cNvPr>
          <p:cNvSpPr>
            <a:spLocks noGrp="1"/>
          </p:cNvSpPr>
          <p:nvPr>
            <p:ph type="title"/>
          </p:nvPr>
        </p:nvSpPr>
        <p:spPr>
          <a:xfrm>
            <a:off x="3806273" y="971287"/>
            <a:ext cx="7414591" cy="758974"/>
          </a:xfrm>
        </p:spPr>
        <p:txBody>
          <a:bodyPr>
            <a:normAutofit/>
          </a:bodyPr>
          <a:lstStyle/>
          <a:p>
            <a:r>
              <a:rPr lang="en-US" sz="2300" u="sng" dirty="0"/>
              <a:t>LEAD ORIGIN VS CONVERTED</a:t>
            </a:r>
            <a:endParaRPr lang="en-IN" sz="2300" u="sng" dirty="0"/>
          </a:p>
        </p:txBody>
      </p:sp>
      <p:pic>
        <p:nvPicPr>
          <p:cNvPr id="5" name="Picture 4">
            <a:extLst>
              <a:ext uri="{FF2B5EF4-FFF2-40B4-BE49-F238E27FC236}">
                <a16:creationId xmlns:a16="http://schemas.microsoft.com/office/drawing/2014/main" id="{E6471DF8-6574-4BD0-4A1C-7AF027EE185C}"/>
              </a:ext>
            </a:extLst>
          </p:cNvPr>
          <p:cNvPicPr>
            <a:picLocks noChangeAspect="1"/>
          </p:cNvPicPr>
          <p:nvPr/>
        </p:nvPicPr>
        <p:blipFill>
          <a:blip r:embed="rId2"/>
          <a:stretch>
            <a:fillRect/>
          </a:stretch>
        </p:blipFill>
        <p:spPr>
          <a:xfrm>
            <a:off x="0" y="226949"/>
            <a:ext cx="5049078" cy="4059041"/>
          </a:xfrm>
          <a:prstGeom prst="rect">
            <a:avLst/>
          </a:prstGeom>
        </p:spPr>
      </p:pic>
      <p:sp>
        <p:nvSpPr>
          <p:cNvPr id="6" name="TextBox 5">
            <a:extLst>
              <a:ext uri="{FF2B5EF4-FFF2-40B4-BE49-F238E27FC236}">
                <a16:creationId xmlns:a16="http://schemas.microsoft.com/office/drawing/2014/main" id="{4EF54AAF-DF8C-49B4-B1E3-6E9C830708A7}"/>
              </a:ext>
            </a:extLst>
          </p:cNvPr>
          <p:cNvSpPr txBox="1"/>
          <p:nvPr/>
        </p:nvSpPr>
        <p:spPr>
          <a:xfrm>
            <a:off x="5178287" y="1610139"/>
            <a:ext cx="5049078" cy="646331"/>
          </a:xfrm>
          <a:prstGeom prst="rect">
            <a:avLst/>
          </a:prstGeom>
          <a:noFill/>
        </p:spPr>
        <p:txBody>
          <a:bodyPr wrap="square" rtlCol="0">
            <a:spAutoFit/>
          </a:bodyPr>
          <a:lstStyle/>
          <a:p>
            <a:pPr marL="285750" indent="-285750">
              <a:buFont typeface="Wingdings" panose="05000000000000000000" pitchFamily="2" charset="2"/>
              <a:buChar char="Ø"/>
            </a:pPr>
            <a:r>
              <a:rPr lang="en-US" dirty="0"/>
              <a:t>Landing page submissions has had high lead conversions</a:t>
            </a:r>
            <a:endParaRPr lang="en-IN" dirty="0"/>
          </a:p>
        </p:txBody>
      </p:sp>
      <p:pic>
        <p:nvPicPr>
          <p:cNvPr id="8" name="Picture 7">
            <a:extLst>
              <a:ext uri="{FF2B5EF4-FFF2-40B4-BE49-F238E27FC236}">
                <a16:creationId xmlns:a16="http://schemas.microsoft.com/office/drawing/2014/main" id="{473B217F-3D09-B29F-AEAE-0FED89881652}"/>
              </a:ext>
            </a:extLst>
          </p:cNvPr>
          <p:cNvPicPr>
            <a:picLocks noChangeAspect="1"/>
          </p:cNvPicPr>
          <p:nvPr/>
        </p:nvPicPr>
        <p:blipFill>
          <a:blip r:embed="rId3"/>
          <a:stretch>
            <a:fillRect/>
          </a:stretch>
        </p:blipFill>
        <p:spPr>
          <a:xfrm>
            <a:off x="7267575" y="3759780"/>
            <a:ext cx="4924425" cy="3098219"/>
          </a:xfrm>
          <a:prstGeom prst="rect">
            <a:avLst/>
          </a:prstGeom>
        </p:spPr>
      </p:pic>
      <p:sp>
        <p:nvSpPr>
          <p:cNvPr id="9" name="TextBox 8">
            <a:extLst>
              <a:ext uri="{FF2B5EF4-FFF2-40B4-BE49-F238E27FC236}">
                <a16:creationId xmlns:a16="http://schemas.microsoft.com/office/drawing/2014/main" id="{BC0FDBE6-4C60-6530-484F-A054EFB8A684}"/>
              </a:ext>
            </a:extLst>
          </p:cNvPr>
          <p:cNvSpPr txBox="1"/>
          <p:nvPr/>
        </p:nvSpPr>
        <p:spPr>
          <a:xfrm>
            <a:off x="2101712" y="5510236"/>
            <a:ext cx="5049078" cy="369332"/>
          </a:xfrm>
          <a:prstGeom prst="rect">
            <a:avLst/>
          </a:prstGeom>
          <a:noFill/>
        </p:spPr>
        <p:txBody>
          <a:bodyPr wrap="square" rtlCol="0">
            <a:spAutoFit/>
          </a:bodyPr>
          <a:lstStyle/>
          <a:p>
            <a:pPr marL="285750" indent="-285750">
              <a:buFont typeface="Wingdings" panose="05000000000000000000" pitchFamily="2" charset="2"/>
              <a:buChar char="Ø"/>
            </a:pPr>
            <a:r>
              <a:rPr lang="en-US" dirty="0"/>
              <a:t>Mumbai city has had high lead conversions.</a:t>
            </a:r>
            <a:endParaRPr lang="en-IN" dirty="0"/>
          </a:p>
        </p:txBody>
      </p:sp>
      <p:sp>
        <p:nvSpPr>
          <p:cNvPr id="3" name="TextBox 2">
            <a:extLst>
              <a:ext uri="{FF2B5EF4-FFF2-40B4-BE49-F238E27FC236}">
                <a16:creationId xmlns:a16="http://schemas.microsoft.com/office/drawing/2014/main" id="{B98B3A8D-95C4-0570-1B55-2FD7F939AF35}"/>
              </a:ext>
            </a:extLst>
          </p:cNvPr>
          <p:cNvSpPr txBox="1"/>
          <p:nvPr/>
        </p:nvSpPr>
        <p:spPr>
          <a:xfrm>
            <a:off x="2358887" y="4909874"/>
            <a:ext cx="3466686" cy="461665"/>
          </a:xfrm>
          <a:prstGeom prst="rect">
            <a:avLst/>
          </a:prstGeom>
          <a:noFill/>
        </p:spPr>
        <p:txBody>
          <a:bodyPr wrap="square" rtlCol="0">
            <a:spAutoFit/>
          </a:bodyPr>
          <a:lstStyle/>
          <a:p>
            <a:r>
              <a:rPr lang="en-US" sz="2300" u="sng" dirty="0">
                <a:effectLst>
                  <a:outerShdw blurRad="38100" dist="38100" dir="2700000" algn="tl">
                    <a:srgbClr val="000000">
                      <a:alpha val="43137"/>
                    </a:srgbClr>
                  </a:outerShdw>
                </a:effectLst>
                <a:latin typeface="+mj-lt"/>
              </a:rPr>
              <a:t>CITY VS CONCERTED</a:t>
            </a:r>
            <a:endParaRPr lang="en-IN" sz="2300" u="sng" dirty="0">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6431544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EBD18-44CB-B197-1B04-E964EF5122F2}"/>
              </a:ext>
            </a:extLst>
          </p:cNvPr>
          <p:cNvSpPr>
            <a:spLocks noGrp="1"/>
          </p:cNvSpPr>
          <p:nvPr>
            <p:ph type="title"/>
          </p:nvPr>
        </p:nvSpPr>
        <p:spPr>
          <a:xfrm>
            <a:off x="837595" y="0"/>
            <a:ext cx="10353762" cy="1257300"/>
          </a:xfrm>
        </p:spPr>
        <p:txBody>
          <a:bodyPr>
            <a:normAutofit/>
          </a:bodyPr>
          <a:lstStyle/>
          <a:p>
            <a:r>
              <a:rPr lang="en-US" sz="4000" u="sng" dirty="0"/>
              <a:t>MODEL BUILDING</a:t>
            </a:r>
            <a:endParaRPr lang="en-IN" sz="4000" u="sng" dirty="0"/>
          </a:p>
        </p:txBody>
      </p:sp>
      <p:sp>
        <p:nvSpPr>
          <p:cNvPr id="3" name="Content Placeholder 2">
            <a:extLst>
              <a:ext uri="{FF2B5EF4-FFF2-40B4-BE49-F238E27FC236}">
                <a16:creationId xmlns:a16="http://schemas.microsoft.com/office/drawing/2014/main" id="{9087C9CC-53D5-C276-AD82-57AD34415700}"/>
              </a:ext>
            </a:extLst>
          </p:cNvPr>
          <p:cNvSpPr>
            <a:spLocks noGrp="1"/>
          </p:cNvSpPr>
          <p:nvPr>
            <p:ph idx="1"/>
          </p:nvPr>
        </p:nvSpPr>
        <p:spPr>
          <a:xfrm>
            <a:off x="1037620" y="1485900"/>
            <a:ext cx="9992330" cy="4552950"/>
          </a:xfrm>
        </p:spPr>
        <p:txBody>
          <a:bodyPr/>
          <a:lstStyle/>
          <a:p>
            <a:pPr>
              <a:buFont typeface="Wingdings" panose="05000000000000000000" pitchFamily="2" charset="2"/>
              <a:buChar char="Ø"/>
            </a:pPr>
            <a:r>
              <a:rPr lang="en-US" dirty="0"/>
              <a:t>Splitting into train and test set Scale variables in train set Build the first model Use RFE to eliminate less relevant variables Build the next model Eliminate variables based on high p-values Check VIF value for all the existing columns Predict using train set Evaluate accuracy and other metric Predict using test set Precision and recall analysis on test predictions.</a:t>
            </a:r>
            <a:endParaRPr lang="en-IN" dirty="0"/>
          </a:p>
        </p:txBody>
      </p:sp>
    </p:spTree>
    <p:extLst>
      <p:ext uri="{BB962C8B-B14F-4D97-AF65-F5344CB8AC3E}">
        <p14:creationId xmlns:p14="http://schemas.microsoft.com/office/powerpoint/2010/main" val="688675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2.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{EB21FE01-8329-41D3-8AF4-0EE662C295FF}tf11665031_win32</Template>
  <TotalTime>2569</TotalTime>
  <Words>603</Words>
  <Application>Microsoft Office PowerPoint</Application>
  <PresentationFormat>Widescreen</PresentationFormat>
  <Paragraphs>43</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 Nova</vt:lpstr>
      <vt:lpstr>Arial Nova Light</vt:lpstr>
      <vt:lpstr>Wingdings</vt:lpstr>
      <vt:lpstr>Wingdings 2</vt:lpstr>
      <vt:lpstr>SlateVTI</vt:lpstr>
      <vt:lpstr>LEAD SCORE CASE STUDY </vt:lpstr>
      <vt:lpstr>PROBLEM STATEMENT</vt:lpstr>
      <vt:lpstr>STRATEGY</vt:lpstr>
      <vt:lpstr>ERD</vt:lpstr>
      <vt:lpstr>PowerPoint Presentation</vt:lpstr>
      <vt:lpstr>PowerPoint Presentation</vt:lpstr>
      <vt:lpstr>PowerPoint Presentation</vt:lpstr>
      <vt:lpstr>LEAD ORIGIN VS CONVERTED</vt:lpstr>
      <vt:lpstr>MODEL BUILDING</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LEAD SCORE CASE STUDY</dc:title>
  <dc:creator>Sunidhi Gambhir</dc:creator>
  <cp:lastModifiedBy>Sunidhi Gambhir</cp:lastModifiedBy>
  <cp:revision>12</cp:revision>
  <dcterms:created xsi:type="dcterms:W3CDTF">2024-05-03T17:11:28Z</dcterms:created>
  <dcterms:modified xsi:type="dcterms:W3CDTF">2024-05-06T04:22:09Z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